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rial Bold" panose="020B0704020202020204" pitchFamily="34" charset="0"/>
      <p:regular r:id="rId12"/>
      <p:bold r:id="rId13"/>
    </p:embeddedFont>
    <p:embeddedFont>
      <p:font typeface="Canva Sans" panose="020B0604020202020204" charset="0"/>
      <p:regular r:id="rId14"/>
    </p:embeddedFont>
    <p:embeddedFont>
      <p:font typeface="Cooper Hewitt Bold" panose="020B0604020202020204" charset="0"/>
      <p:regular r:id="rId15"/>
    </p:embeddedFont>
    <p:embeddedFont>
      <p:font typeface="Glacial Indifference" panose="020B0604020202020204" charset="0"/>
      <p:regular r:id="rId16"/>
    </p:embeddedFont>
    <p:embeddedFont>
      <p:font typeface="League Spartan" panose="020B0604020202020204" charset="0"/>
      <p:regular r:id="rId17"/>
    </p:embeddedFont>
    <p:embeddedFont>
      <p:font typeface="Playfair Display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gif>
</file>

<file path=ppt/media/image40.png>
</file>

<file path=ppt/media/image41.svg>
</file>

<file path=ppt/media/image42.png>
</file>

<file path=ppt/media/image43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04.07.2025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3" Type="http://schemas.openxmlformats.org/officeDocument/2006/relationships/image" Target="../media/image6.pn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7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4.gif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1.png"/><Relationship Id="rId9" Type="http://schemas.openxmlformats.org/officeDocument/2006/relationships/image" Target="../media/image10.svg"/><Relationship Id="rId14" Type="http://schemas.openxmlformats.org/officeDocument/2006/relationships/image" Target="../media/image1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svg"/><Relationship Id="rId3" Type="http://schemas.openxmlformats.org/officeDocument/2006/relationships/image" Target="../media/image6.png"/><Relationship Id="rId7" Type="http://schemas.openxmlformats.org/officeDocument/2006/relationships/image" Target="../media/image21.svg"/><Relationship Id="rId12" Type="http://schemas.openxmlformats.org/officeDocument/2006/relationships/image" Target="../media/image26.png"/><Relationship Id="rId17" Type="http://schemas.openxmlformats.org/officeDocument/2006/relationships/image" Target="../media/image31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5.svg"/><Relationship Id="rId5" Type="http://schemas.openxmlformats.org/officeDocument/2006/relationships/image" Target="../media/image4.gif"/><Relationship Id="rId15" Type="http://schemas.openxmlformats.org/officeDocument/2006/relationships/image" Target="../media/image29.svg"/><Relationship Id="rId10" Type="http://schemas.openxmlformats.org/officeDocument/2006/relationships/image" Target="../media/image24.png"/><Relationship Id="rId4" Type="http://schemas.openxmlformats.org/officeDocument/2006/relationships/image" Target="../media/image1.png"/><Relationship Id="rId9" Type="http://schemas.openxmlformats.org/officeDocument/2006/relationships/image" Target="../media/image23.svg"/><Relationship Id="rId1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svg"/><Relationship Id="rId13" Type="http://schemas.openxmlformats.org/officeDocument/2006/relationships/image" Target="../media/image42.png"/><Relationship Id="rId3" Type="http://schemas.openxmlformats.org/officeDocument/2006/relationships/image" Target="../media/image6.png"/><Relationship Id="rId7" Type="http://schemas.openxmlformats.org/officeDocument/2006/relationships/image" Target="../media/image36.png"/><Relationship Id="rId12" Type="http://schemas.openxmlformats.org/officeDocument/2006/relationships/image" Target="../media/image41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sv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0" Type="http://schemas.openxmlformats.org/officeDocument/2006/relationships/image" Target="../media/image39.svg"/><Relationship Id="rId4" Type="http://schemas.openxmlformats.org/officeDocument/2006/relationships/image" Target="../media/image4.gif"/><Relationship Id="rId9" Type="http://schemas.openxmlformats.org/officeDocument/2006/relationships/image" Target="../media/image38.png"/><Relationship Id="rId14" Type="http://schemas.openxmlformats.org/officeDocument/2006/relationships/image" Target="../media/image43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mailto:shreyanshpatel1826@gmail.com" TargetMode="External"/><Relationship Id="rId3" Type="http://schemas.openxmlformats.org/officeDocument/2006/relationships/image" Target="../media/image6.png"/><Relationship Id="rId7" Type="http://schemas.openxmlformats.org/officeDocument/2006/relationships/hyperlink" Target="mailto:savaniutsav268@gmail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shahdev10a13@gmail.com" TargetMode="External"/><Relationship Id="rId5" Type="http://schemas.openxmlformats.org/officeDocument/2006/relationships/image" Target="../media/image4.gif"/><Relationship Id="rId4" Type="http://schemas.openxmlformats.org/officeDocument/2006/relationships/image" Target="../media/image1.png"/><Relationship Id="rId9" Type="http://schemas.openxmlformats.org/officeDocument/2006/relationships/hyperlink" Target="mailto:meetshah170106@gmail.co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316575" y="-2414045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4177436" y="202404"/>
            <a:ext cx="1870386" cy="1636090"/>
            <a:chOff x="0" y="0"/>
            <a:chExt cx="2493848" cy="218145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93899" cy="2181479"/>
            </a:xfrm>
            <a:custGeom>
              <a:avLst/>
              <a:gdLst/>
              <a:ahLst/>
              <a:cxnLst/>
              <a:rect l="l" t="t" r="r" b="b"/>
              <a:pathLst>
                <a:path w="2493899" h="2181479">
                  <a:moveTo>
                    <a:pt x="0" y="0"/>
                  </a:moveTo>
                  <a:lnTo>
                    <a:pt x="2493899" y="0"/>
                  </a:lnTo>
                  <a:lnTo>
                    <a:pt x="2493899" y="2181479"/>
                  </a:lnTo>
                  <a:lnTo>
                    <a:pt x="0" y="21814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80000"/>
              </a:blip>
              <a:stretch>
                <a:fillRect l="-2270" r="-2268" b="1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0268945" y="202404"/>
            <a:ext cx="4256942" cy="1720114"/>
            <a:chOff x="0" y="0"/>
            <a:chExt cx="5675923" cy="229348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675884" cy="2293493"/>
            </a:xfrm>
            <a:custGeom>
              <a:avLst/>
              <a:gdLst/>
              <a:ahLst/>
              <a:cxnLst/>
              <a:rect l="l" t="t" r="r" b="b"/>
              <a:pathLst>
                <a:path w="5675884" h="2293493">
                  <a:moveTo>
                    <a:pt x="0" y="0"/>
                  </a:moveTo>
                  <a:lnTo>
                    <a:pt x="5675884" y="0"/>
                  </a:lnTo>
                  <a:lnTo>
                    <a:pt x="5675884" y="2293493"/>
                  </a:lnTo>
                  <a:lnTo>
                    <a:pt x="0" y="22934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4897" b="-124897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 rot="-10798857">
            <a:off x="2913592" y="2777294"/>
            <a:ext cx="11569793" cy="6479084"/>
            <a:chOff x="0" y="0"/>
            <a:chExt cx="15426391" cy="86387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426437" cy="8638794"/>
            </a:xfrm>
            <a:custGeom>
              <a:avLst/>
              <a:gdLst/>
              <a:ahLst/>
              <a:cxnLst/>
              <a:rect l="l" t="t" r="r" b="b"/>
              <a:pathLst>
                <a:path w="15426437" h="8638794">
                  <a:moveTo>
                    <a:pt x="0" y="0"/>
                  </a:moveTo>
                  <a:lnTo>
                    <a:pt x="15426437" y="0"/>
                  </a:lnTo>
                  <a:lnTo>
                    <a:pt x="15426437" y="8638794"/>
                  </a:lnTo>
                  <a:lnTo>
                    <a:pt x="0" y="8638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b="-399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6763374" y="-270584"/>
            <a:ext cx="4084712" cy="4386202"/>
            <a:chOff x="0" y="0"/>
            <a:chExt cx="5446283" cy="584826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446268" cy="5848223"/>
            </a:xfrm>
            <a:custGeom>
              <a:avLst/>
              <a:gdLst/>
              <a:ahLst/>
              <a:cxnLst/>
              <a:rect l="l" t="t" r="r" b="b"/>
              <a:pathLst>
                <a:path w="5446268" h="5848223">
                  <a:moveTo>
                    <a:pt x="0" y="0"/>
                  </a:moveTo>
                  <a:lnTo>
                    <a:pt x="5446268" y="0"/>
                  </a:lnTo>
                  <a:lnTo>
                    <a:pt x="5446268" y="5848223"/>
                  </a:lnTo>
                  <a:lnTo>
                    <a:pt x="0" y="58482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3690" r="-3690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3127575" y="4144189"/>
            <a:ext cx="11735100" cy="115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20"/>
              </a:lnSpc>
            </a:pPr>
            <a:r>
              <a:rPr lang="en-US" sz="9605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 sz="960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9605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725754" y="7064600"/>
            <a:ext cx="4538742" cy="933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90"/>
              </a:lnSpc>
            </a:pPr>
            <a:r>
              <a:rPr lang="en-US" sz="5098" b="1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PitchPerfect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2149996" y="-5056131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921058" y="-3590079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-10798857">
            <a:off x="4610076" y="2239186"/>
            <a:ext cx="9765317" cy="5468578"/>
            <a:chOff x="0" y="0"/>
            <a:chExt cx="13020423" cy="72914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020421" cy="7291451"/>
            </a:xfrm>
            <a:custGeom>
              <a:avLst/>
              <a:gdLst/>
              <a:ahLst/>
              <a:cxnLst/>
              <a:rect l="l" t="t" r="r" b="b"/>
              <a:pathLst>
                <a:path w="13020421" h="729145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b="-398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-1928724" y="6238473"/>
            <a:ext cx="5552991" cy="5194294"/>
            <a:chOff x="0" y="0"/>
            <a:chExt cx="7403988" cy="6925725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6925725" cy="6925725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357C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847"/>
                  </a:lnSpc>
                </a:pPr>
                <a:endParaRPr/>
              </a:p>
            </p:txBody>
          </p:sp>
        </p:grpSp>
        <p:sp>
          <p:nvSpPr>
            <p:cNvPr id="12" name="Freeform 12"/>
            <p:cNvSpPr/>
            <p:nvPr/>
          </p:nvSpPr>
          <p:spPr>
            <a:xfrm>
              <a:off x="719663" y="747150"/>
              <a:ext cx="5458913" cy="5458913"/>
            </a:xfrm>
            <a:custGeom>
              <a:avLst/>
              <a:gdLst/>
              <a:ahLst/>
              <a:cxnLst/>
              <a:rect l="l" t="t" r="r" b="b"/>
              <a:pathLst>
                <a:path w="5458913" h="5458913">
                  <a:moveTo>
                    <a:pt x="0" y="0"/>
                  </a:moveTo>
                  <a:lnTo>
                    <a:pt x="5458912" y="0"/>
                  </a:lnTo>
                  <a:lnTo>
                    <a:pt x="5458912" y="5458913"/>
                  </a:lnTo>
                  <a:lnTo>
                    <a:pt x="0" y="5458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4688275" y="2118750"/>
              <a:ext cx="2715713" cy="2715713"/>
            </a:xfrm>
            <a:custGeom>
              <a:avLst/>
              <a:gdLst/>
              <a:ahLst/>
              <a:cxnLst/>
              <a:rect l="l" t="t" r="r" b="b"/>
              <a:pathLst>
                <a:path w="2715713" h="2715713">
                  <a:moveTo>
                    <a:pt x="0" y="0"/>
                  </a:moveTo>
                  <a:lnTo>
                    <a:pt x="2715713" y="0"/>
                  </a:lnTo>
                  <a:lnTo>
                    <a:pt x="2715713" y="2715713"/>
                  </a:lnTo>
                  <a:lnTo>
                    <a:pt x="0" y="27157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TextBox 14"/>
            <p:cNvSpPr txBox="1"/>
            <p:nvPr/>
          </p:nvSpPr>
          <p:spPr>
            <a:xfrm>
              <a:off x="2654093" y="2094635"/>
              <a:ext cx="3017361" cy="2430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5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Pitch</a:t>
              </a:r>
            </a:p>
            <a:p>
              <a:pPr algn="ctr">
                <a:lnSpc>
                  <a:spcPts val="7000"/>
                </a:lnSpc>
              </a:pPr>
              <a:r>
                <a:rPr lang="en-US" sz="5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Perfect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792947" y="7892257"/>
            <a:ext cx="14022972" cy="1886727"/>
            <a:chOff x="0" y="0"/>
            <a:chExt cx="18697296" cy="251563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8697296" cy="2515636"/>
            </a:xfrm>
            <a:custGeom>
              <a:avLst/>
              <a:gdLst/>
              <a:ahLst/>
              <a:cxnLst/>
              <a:rect l="l" t="t" r="r" b="b"/>
              <a:pathLst>
                <a:path w="18697296" h="2515636">
                  <a:moveTo>
                    <a:pt x="0" y="0"/>
                  </a:moveTo>
                  <a:lnTo>
                    <a:pt x="18697296" y="0"/>
                  </a:lnTo>
                  <a:lnTo>
                    <a:pt x="18697296" y="2515636"/>
                  </a:lnTo>
                  <a:lnTo>
                    <a:pt x="0" y="25156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0" y="256509"/>
              <a:ext cx="18398471" cy="20163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6"/>
                </a:lnSpc>
                <a:spcBef>
                  <a:spcPct val="0"/>
                </a:spcBef>
              </a:pPr>
              <a:r>
                <a:rPr lang="en-US" sz="295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Speakers today miss critical, real‑time insights on pacing, filler words, and emotional impact—relying on pricey, hit‑or‑miss coaching. Without actionable AI feedback, hidden flaws derail engagement, costing confidence—and opportunities.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399706" y="2931780"/>
            <a:ext cx="3393241" cy="2765587"/>
            <a:chOff x="0" y="0"/>
            <a:chExt cx="4524321" cy="3687449"/>
          </a:xfrm>
        </p:grpSpPr>
        <p:sp>
          <p:nvSpPr>
            <p:cNvPr id="19" name="Freeform 19"/>
            <p:cNvSpPr/>
            <p:nvPr/>
          </p:nvSpPr>
          <p:spPr>
            <a:xfrm>
              <a:off x="1253244" y="0"/>
              <a:ext cx="2017833" cy="2193297"/>
            </a:xfrm>
            <a:custGeom>
              <a:avLst/>
              <a:gdLst/>
              <a:ahLst/>
              <a:cxnLst/>
              <a:rect l="l" t="t" r="r" b="b"/>
              <a:pathLst>
                <a:path w="2017833" h="2193297">
                  <a:moveTo>
                    <a:pt x="0" y="0"/>
                  </a:moveTo>
                  <a:lnTo>
                    <a:pt x="2017833" y="0"/>
                  </a:lnTo>
                  <a:lnTo>
                    <a:pt x="2017833" y="2193297"/>
                  </a:lnTo>
                  <a:lnTo>
                    <a:pt x="0" y="2193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0" name="TextBox 20"/>
            <p:cNvSpPr txBox="1"/>
            <p:nvPr/>
          </p:nvSpPr>
          <p:spPr>
            <a:xfrm>
              <a:off x="0" y="2639060"/>
              <a:ext cx="4524321" cy="10483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85"/>
                </a:lnSpc>
              </a:pPr>
              <a:r>
                <a:rPr lang="en-US" sz="2203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Speakers demand clarity </a:t>
              </a:r>
            </a:p>
            <a:p>
              <a:pPr algn="ctr">
                <a:lnSpc>
                  <a:spcPts val="3085"/>
                </a:lnSpc>
              </a:pPr>
              <a:r>
                <a:rPr lang="en-US" sz="2203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they get chaos</a:t>
              </a:r>
            </a:p>
          </p:txBody>
        </p:sp>
      </p:grpSp>
      <p:sp>
        <p:nvSpPr>
          <p:cNvPr id="21" name="Freeform 21"/>
          <p:cNvSpPr/>
          <p:nvPr/>
        </p:nvSpPr>
        <p:spPr>
          <a:xfrm>
            <a:off x="4818717" y="4470397"/>
            <a:ext cx="1896331" cy="1682994"/>
          </a:xfrm>
          <a:custGeom>
            <a:avLst/>
            <a:gdLst/>
            <a:ahLst/>
            <a:cxnLst/>
            <a:rect l="l" t="t" r="r" b="b"/>
            <a:pathLst>
              <a:path w="1896331" h="1682994">
                <a:moveTo>
                  <a:pt x="0" y="0"/>
                </a:moveTo>
                <a:lnTo>
                  <a:pt x="1896331" y="0"/>
                </a:lnTo>
                <a:lnTo>
                  <a:pt x="1896331" y="1682994"/>
                </a:lnTo>
                <a:lnTo>
                  <a:pt x="0" y="168299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4609167" y="6270613"/>
            <a:ext cx="2453308" cy="1092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5"/>
              </a:lnSpc>
            </a:pPr>
            <a:r>
              <a:rPr lang="en-US" sz="20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Presenters seek confidence they get clutter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7961788" y="2931780"/>
            <a:ext cx="2533442" cy="2536127"/>
            <a:chOff x="0" y="0"/>
            <a:chExt cx="3377922" cy="338150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377922" cy="1453292"/>
            </a:xfrm>
            <a:custGeom>
              <a:avLst/>
              <a:gdLst/>
              <a:ahLst/>
              <a:cxnLst/>
              <a:rect l="l" t="t" r="r" b="b"/>
              <a:pathLst>
                <a:path w="3377922" h="1453292">
                  <a:moveTo>
                    <a:pt x="0" y="0"/>
                  </a:moveTo>
                  <a:lnTo>
                    <a:pt x="3377922" y="0"/>
                  </a:lnTo>
                  <a:lnTo>
                    <a:pt x="3377922" y="1453292"/>
                  </a:lnTo>
                  <a:lnTo>
                    <a:pt x="0" y="14532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5" name="TextBox 25"/>
            <p:cNvSpPr txBox="1"/>
            <p:nvPr/>
          </p:nvSpPr>
          <p:spPr>
            <a:xfrm>
              <a:off x="53423" y="1953946"/>
              <a:ext cx="3271077" cy="1427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5"/>
                </a:lnSpc>
              </a:pPr>
              <a:r>
                <a:rPr lang="en-US" sz="200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Audiences look for energy they face flatlines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1652868" y="4199844"/>
            <a:ext cx="2453308" cy="3077232"/>
            <a:chOff x="0" y="0"/>
            <a:chExt cx="3271077" cy="4102977"/>
          </a:xfrm>
        </p:grpSpPr>
        <p:sp>
          <p:nvSpPr>
            <p:cNvPr id="27" name="Freeform 27"/>
            <p:cNvSpPr/>
            <p:nvPr/>
          </p:nvSpPr>
          <p:spPr>
            <a:xfrm>
              <a:off x="192145" y="0"/>
              <a:ext cx="3078932" cy="2504059"/>
            </a:xfrm>
            <a:custGeom>
              <a:avLst/>
              <a:gdLst/>
              <a:ahLst/>
              <a:cxnLst/>
              <a:rect l="l" t="t" r="r" b="b"/>
              <a:pathLst>
                <a:path w="3078932" h="2504059">
                  <a:moveTo>
                    <a:pt x="0" y="0"/>
                  </a:moveTo>
                  <a:lnTo>
                    <a:pt x="3078932" y="0"/>
                  </a:lnTo>
                  <a:lnTo>
                    <a:pt x="3078932" y="2504059"/>
                  </a:lnTo>
                  <a:lnTo>
                    <a:pt x="0" y="25040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8" name="TextBox 28"/>
            <p:cNvSpPr txBox="1"/>
            <p:nvPr/>
          </p:nvSpPr>
          <p:spPr>
            <a:xfrm>
              <a:off x="0" y="2675420"/>
              <a:ext cx="3271077" cy="1427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5"/>
                </a:lnSpc>
              </a:pPr>
              <a:r>
                <a:rPr lang="en-US" sz="200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Teams want data; they’re stuck with opinions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5268226" y="2931780"/>
            <a:ext cx="2453308" cy="2912961"/>
            <a:chOff x="0" y="0"/>
            <a:chExt cx="3271077" cy="3883948"/>
          </a:xfrm>
        </p:grpSpPr>
        <p:sp>
          <p:nvSpPr>
            <p:cNvPr id="30" name="TextBox 30"/>
            <p:cNvSpPr txBox="1"/>
            <p:nvPr/>
          </p:nvSpPr>
          <p:spPr>
            <a:xfrm>
              <a:off x="0" y="2456391"/>
              <a:ext cx="3271077" cy="1427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5"/>
                </a:lnSpc>
              </a:pPr>
              <a:r>
                <a:rPr lang="en-US" sz="200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Startups chase funding; they stumble in silence</a:t>
              </a:r>
            </a:p>
          </p:txBody>
        </p:sp>
        <p:sp>
          <p:nvSpPr>
            <p:cNvPr id="31" name="Freeform 31"/>
            <p:cNvSpPr/>
            <p:nvPr/>
          </p:nvSpPr>
          <p:spPr>
            <a:xfrm>
              <a:off x="559406" y="0"/>
              <a:ext cx="2152266" cy="2152266"/>
            </a:xfrm>
            <a:custGeom>
              <a:avLst/>
              <a:gdLst/>
              <a:ahLst/>
              <a:cxnLst/>
              <a:rect l="l" t="t" r="r" b="b"/>
              <a:pathLst>
                <a:path w="2152266" h="2152266">
                  <a:moveTo>
                    <a:pt x="0" y="0"/>
                  </a:moveTo>
                  <a:lnTo>
                    <a:pt x="2152265" y="0"/>
                  </a:lnTo>
                  <a:lnTo>
                    <a:pt x="2152265" y="2152266"/>
                  </a:lnTo>
                  <a:lnTo>
                    <a:pt x="0" y="21522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32" name="TextBox 32"/>
          <p:cNvSpPr txBox="1"/>
          <p:nvPr/>
        </p:nvSpPr>
        <p:spPr>
          <a:xfrm>
            <a:off x="2544029" y="399083"/>
            <a:ext cx="13368960" cy="1655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62"/>
              </a:lnSpc>
            </a:pPr>
            <a:r>
              <a:rPr lang="en-US" sz="6335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</a:p>
          <a:p>
            <a:pPr algn="ctr">
              <a:lnSpc>
                <a:spcPts val="1847"/>
              </a:lnSpc>
            </a:pPr>
            <a:endParaRPr lang="en-US" sz="63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1847"/>
              </a:lnSpc>
            </a:pPr>
            <a:endParaRPr lang="en-US" sz="63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5408477" y="1593218"/>
            <a:ext cx="7471045" cy="46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6"/>
              </a:lnSpc>
            </a:pPr>
            <a:r>
              <a:rPr lang="en-US" sz="2404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Artificial Intelligence &amp; Machine Learning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549952" y="-4079111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-10798857">
            <a:off x="4261341" y="2409211"/>
            <a:ext cx="9765317" cy="5468578"/>
            <a:chOff x="0" y="0"/>
            <a:chExt cx="13020423" cy="72914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020421" cy="7291451"/>
            </a:xfrm>
            <a:custGeom>
              <a:avLst/>
              <a:gdLst/>
              <a:ahLst/>
              <a:cxnLst/>
              <a:rect l="l" t="t" r="r" b="b"/>
              <a:pathLst>
                <a:path w="13020421" h="729145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b="-398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7628729" y="6328289"/>
            <a:ext cx="3030541" cy="2930011"/>
            <a:chOff x="0" y="0"/>
            <a:chExt cx="4040722" cy="3906681"/>
          </a:xfrm>
        </p:grpSpPr>
        <p:sp>
          <p:nvSpPr>
            <p:cNvPr id="9" name="Freeform 9"/>
            <p:cNvSpPr/>
            <p:nvPr/>
          </p:nvSpPr>
          <p:spPr>
            <a:xfrm>
              <a:off x="1093361" y="0"/>
              <a:ext cx="1854001" cy="1949714"/>
            </a:xfrm>
            <a:custGeom>
              <a:avLst/>
              <a:gdLst/>
              <a:ahLst/>
              <a:cxnLst/>
              <a:rect l="l" t="t" r="r" b="b"/>
              <a:pathLst>
                <a:path w="1854001" h="1949714">
                  <a:moveTo>
                    <a:pt x="0" y="0"/>
                  </a:moveTo>
                  <a:lnTo>
                    <a:pt x="1854000" y="0"/>
                  </a:lnTo>
                  <a:lnTo>
                    <a:pt x="1854000" y="1949714"/>
                  </a:lnTo>
                  <a:lnTo>
                    <a:pt x="0" y="1949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TextBox 10"/>
            <p:cNvSpPr txBox="1"/>
            <p:nvPr/>
          </p:nvSpPr>
          <p:spPr>
            <a:xfrm>
              <a:off x="496729" y="2243339"/>
              <a:ext cx="3047264" cy="499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51"/>
                </a:lnSpc>
              </a:pPr>
              <a:r>
                <a:rPr lang="en-US" sz="2036" b="1">
                  <a:solidFill>
                    <a:srgbClr val="FEEB8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NLP Insights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949025"/>
              <a:ext cx="4040722" cy="9576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5"/>
                </a:lnSpc>
              </a:pPr>
              <a:r>
                <a:rPr lang="en-US" sz="200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Filler‑word density, sentiment flux detection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2666208" y="6031865"/>
            <a:ext cx="1557350" cy="1795686"/>
          </a:xfrm>
          <a:custGeom>
            <a:avLst/>
            <a:gdLst/>
            <a:ahLst/>
            <a:cxnLst/>
            <a:rect l="l" t="t" r="r" b="b"/>
            <a:pathLst>
              <a:path w="1557350" h="1795686">
                <a:moveTo>
                  <a:pt x="0" y="0"/>
                </a:moveTo>
                <a:lnTo>
                  <a:pt x="1557350" y="0"/>
                </a:lnTo>
                <a:lnTo>
                  <a:pt x="1557350" y="1795687"/>
                </a:lnTo>
                <a:lnTo>
                  <a:pt x="0" y="17956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098614" y="8518627"/>
            <a:ext cx="2692537" cy="739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5"/>
              </a:lnSpc>
            </a:pPr>
            <a:r>
              <a:rPr lang="en-US" sz="20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Whisper‑powered STT for 95%+ accuracy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04652" y="8039750"/>
            <a:ext cx="3280462" cy="3959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1"/>
              </a:lnSpc>
            </a:pPr>
            <a:r>
              <a:rPr lang="en-US" sz="2036" b="1">
                <a:solidFill>
                  <a:srgbClr val="FEEB80"/>
                </a:solidFill>
                <a:latin typeface="Arial Bold"/>
                <a:ea typeface="Arial Bold"/>
                <a:cs typeface="Arial Bold"/>
                <a:sym typeface="Arial Bold"/>
              </a:rPr>
              <a:t>Speech Based Anaylsis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815516" y="454366"/>
            <a:ext cx="9130784" cy="9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853382" y="2121872"/>
            <a:ext cx="3231732" cy="2679694"/>
            <a:chOff x="0" y="0"/>
            <a:chExt cx="4308976" cy="3572926"/>
          </a:xfrm>
        </p:grpSpPr>
        <p:sp>
          <p:nvSpPr>
            <p:cNvPr id="17" name="Freeform 17"/>
            <p:cNvSpPr/>
            <p:nvPr/>
          </p:nvSpPr>
          <p:spPr>
            <a:xfrm>
              <a:off x="1222451" y="0"/>
              <a:ext cx="1864075" cy="1596326"/>
            </a:xfrm>
            <a:custGeom>
              <a:avLst/>
              <a:gdLst/>
              <a:ahLst/>
              <a:cxnLst/>
              <a:rect l="l" t="t" r="r" b="b"/>
              <a:pathLst>
                <a:path w="1864075" h="1596326">
                  <a:moveTo>
                    <a:pt x="0" y="0"/>
                  </a:moveTo>
                  <a:lnTo>
                    <a:pt x="1864075" y="0"/>
                  </a:lnTo>
                  <a:lnTo>
                    <a:pt x="1864075" y="1596326"/>
                  </a:lnTo>
                  <a:lnTo>
                    <a:pt x="0" y="15963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8" name="TextBox 18"/>
            <p:cNvSpPr txBox="1"/>
            <p:nvPr/>
          </p:nvSpPr>
          <p:spPr>
            <a:xfrm>
              <a:off x="0" y="2615270"/>
              <a:ext cx="4308976" cy="9576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5"/>
                </a:lnSpc>
              </a:pPr>
              <a:r>
                <a:rPr lang="en-US" sz="200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High‑fidelity video/audio with timestamping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630856" y="1853501"/>
              <a:ext cx="3047264" cy="499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51"/>
                </a:lnSpc>
              </a:pPr>
              <a:r>
                <a:rPr lang="en-US" sz="2036" b="1">
                  <a:solidFill>
                    <a:srgbClr val="FEEB8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Capture &amp; Sync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762730" y="1822764"/>
            <a:ext cx="2762540" cy="2978803"/>
            <a:chOff x="0" y="0"/>
            <a:chExt cx="3683387" cy="3971737"/>
          </a:xfrm>
        </p:grpSpPr>
        <p:sp>
          <p:nvSpPr>
            <p:cNvPr id="21" name="Freeform 21"/>
            <p:cNvSpPr/>
            <p:nvPr/>
          </p:nvSpPr>
          <p:spPr>
            <a:xfrm>
              <a:off x="813826" y="0"/>
              <a:ext cx="2055734" cy="2055734"/>
            </a:xfrm>
            <a:custGeom>
              <a:avLst/>
              <a:gdLst/>
              <a:ahLst/>
              <a:cxnLst/>
              <a:rect l="l" t="t" r="r" b="b"/>
              <a:pathLst>
                <a:path w="2055734" h="2055734">
                  <a:moveTo>
                    <a:pt x="0" y="0"/>
                  </a:moveTo>
                  <a:lnTo>
                    <a:pt x="2055735" y="0"/>
                  </a:lnTo>
                  <a:lnTo>
                    <a:pt x="2055735" y="2055734"/>
                  </a:lnTo>
                  <a:lnTo>
                    <a:pt x="0" y="20557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318061" y="2308396"/>
              <a:ext cx="3047264" cy="499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51"/>
                </a:lnSpc>
              </a:pPr>
              <a:r>
                <a:rPr lang="en-US" sz="2036" b="1">
                  <a:solidFill>
                    <a:srgbClr val="FEEB8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Prosody Analysis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3014081"/>
              <a:ext cx="3683387" cy="9576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5"/>
                </a:lnSpc>
              </a:pPr>
              <a:r>
                <a:rPr lang="en-US" sz="200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openSMILE extracts pitch, rhythm, energy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3140831" y="2148815"/>
            <a:ext cx="3319158" cy="2466676"/>
            <a:chOff x="0" y="0"/>
            <a:chExt cx="4425544" cy="3288901"/>
          </a:xfrm>
        </p:grpSpPr>
        <p:sp>
          <p:nvSpPr>
            <p:cNvPr id="25" name="Freeform 25"/>
            <p:cNvSpPr/>
            <p:nvPr/>
          </p:nvSpPr>
          <p:spPr>
            <a:xfrm>
              <a:off x="938086" y="0"/>
              <a:ext cx="2389952" cy="1312301"/>
            </a:xfrm>
            <a:custGeom>
              <a:avLst/>
              <a:gdLst/>
              <a:ahLst/>
              <a:cxnLst/>
              <a:rect l="l" t="t" r="r" b="b"/>
              <a:pathLst>
                <a:path w="2389952" h="1312301">
                  <a:moveTo>
                    <a:pt x="0" y="0"/>
                  </a:moveTo>
                  <a:lnTo>
                    <a:pt x="2389952" y="0"/>
                  </a:lnTo>
                  <a:lnTo>
                    <a:pt x="2389952" y="1312301"/>
                  </a:lnTo>
                  <a:lnTo>
                    <a:pt x="0" y="13123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6" name="TextBox 26"/>
            <p:cNvSpPr txBox="1"/>
            <p:nvPr/>
          </p:nvSpPr>
          <p:spPr>
            <a:xfrm>
              <a:off x="513224" y="1569476"/>
              <a:ext cx="3239675" cy="499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51"/>
                </a:lnSpc>
              </a:pPr>
              <a:r>
                <a:rPr lang="en-US" sz="2036" b="1">
                  <a:solidFill>
                    <a:srgbClr val="FEEB8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Composite Scoring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2331245"/>
              <a:ext cx="4425544" cy="9576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5"/>
                </a:lnSpc>
              </a:pPr>
              <a:r>
                <a:rPr lang="en-US" sz="200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Weighted rubric for Clarity, Confidence, Charisma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3140831" y="5854216"/>
            <a:ext cx="3030541" cy="3575096"/>
            <a:chOff x="0" y="0"/>
            <a:chExt cx="4040722" cy="4766795"/>
          </a:xfrm>
        </p:grpSpPr>
        <p:sp>
          <p:nvSpPr>
            <p:cNvPr id="29" name="Freeform 29"/>
            <p:cNvSpPr/>
            <p:nvPr/>
          </p:nvSpPr>
          <p:spPr>
            <a:xfrm>
              <a:off x="979667" y="0"/>
              <a:ext cx="2081388" cy="2425346"/>
            </a:xfrm>
            <a:custGeom>
              <a:avLst/>
              <a:gdLst/>
              <a:ahLst/>
              <a:cxnLst/>
              <a:rect l="l" t="t" r="r" b="b"/>
              <a:pathLst>
                <a:path w="2081388" h="2425346">
                  <a:moveTo>
                    <a:pt x="0" y="0"/>
                  </a:moveTo>
                  <a:lnTo>
                    <a:pt x="2081388" y="0"/>
                  </a:lnTo>
                  <a:lnTo>
                    <a:pt x="2081388" y="2425346"/>
                  </a:lnTo>
                  <a:lnTo>
                    <a:pt x="0" y="24253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0" name="TextBox 30"/>
            <p:cNvSpPr txBox="1"/>
            <p:nvPr/>
          </p:nvSpPr>
          <p:spPr>
            <a:xfrm>
              <a:off x="400523" y="2718860"/>
              <a:ext cx="3239675" cy="499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51"/>
                </a:lnSpc>
              </a:pPr>
              <a:r>
                <a:rPr lang="en-US" sz="2036" b="1">
                  <a:solidFill>
                    <a:srgbClr val="FEEB8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LLM Coaching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3339239"/>
              <a:ext cx="4040722" cy="1427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5"/>
                </a:lnSpc>
              </a:pPr>
              <a:r>
                <a:rPr lang="en-US" sz="200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AI powered generation  of contextual, timestamped tips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-10798857">
            <a:off x="3943166" y="2561612"/>
            <a:ext cx="9765317" cy="5468578"/>
            <a:chOff x="0" y="0"/>
            <a:chExt cx="13020423" cy="72914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020421" cy="7291451"/>
            </a:xfrm>
            <a:custGeom>
              <a:avLst/>
              <a:gdLst/>
              <a:ahLst/>
              <a:cxnLst/>
              <a:rect l="l" t="t" r="r" b="b"/>
              <a:pathLst>
                <a:path w="13020421" h="729145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b="-398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1681153" y="341441"/>
            <a:ext cx="16431351" cy="10437036"/>
          </a:xfrm>
          <a:custGeom>
            <a:avLst/>
            <a:gdLst/>
            <a:ahLst/>
            <a:cxnLst/>
            <a:rect l="l" t="t" r="r" b="b"/>
            <a:pathLst>
              <a:path w="16431351" h="10437036">
                <a:moveTo>
                  <a:pt x="0" y="0"/>
                </a:moveTo>
                <a:lnTo>
                  <a:pt x="16431350" y="0"/>
                </a:lnTo>
                <a:lnTo>
                  <a:pt x="16431350" y="10437036"/>
                </a:lnTo>
                <a:lnTo>
                  <a:pt x="0" y="104370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998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578608" y="51482"/>
            <a:ext cx="9130784" cy="9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</a:p>
        </p:txBody>
      </p:sp>
      <p:grpSp>
        <p:nvGrpSpPr>
          <p:cNvPr id="10" name="Group 10"/>
          <p:cNvGrpSpPr/>
          <p:nvPr/>
        </p:nvGrpSpPr>
        <p:grpSpPr>
          <a:xfrm rot="-5400000">
            <a:off x="799903" y="2353257"/>
            <a:ext cx="1499543" cy="3099349"/>
            <a:chOff x="0" y="0"/>
            <a:chExt cx="12680805" cy="2620947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680865" cy="26209498"/>
            </a:xfrm>
            <a:custGeom>
              <a:avLst/>
              <a:gdLst/>
              <a:ahLst/>
              <a:cxnLst/>
              <a:rect l="l" t="t" r="r" b="b"/>
              <a:pathLst>
                <a:path w="12680865" h="26209498">
                  <a:moveTo>
                    <a:pt x="0" y="0"/>
                  </a:moveTo>
                  <a:lnTo>
                    <a:pt x="12680865" y="0"/>
                  </a:lnTo>
                  <a:lnTo>
                    <a:pt x="12680865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0772" r="-30772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1549674" y="4447280"/>
            <a:ext cx="134854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Raw Input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94594" cy="5932932"/>
            </a:xfrm>
            <a:custGeom>
              <a:avLst/>
              <a:gdLst/>
              <a:ahLst/>
              <a:cxnLst/>
              <a:rect l="l" t="t" r="r" b="b"/>
              <a:pathLst>
                <a:path w="10594594" h="5932932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b="-399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357802" y="1509076"/>
            <a:ext cx="16079212" cy="7749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11099" lvl="1" indent="-455549" algn="l">
              <a:lnSpc>
                <a:spcPts val="5621"/>
              </a:lnSpc>
              <a:buFont typeface="Arial"/>
              <a:buChar char="•"/>
            </a:pPr>
            <a:r>
              <a:rPr lang="en-US" sz="4220">
                <a:solidFill>
                  <a:srgbClr val="D9D9D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User uploads presentation (video/audio)</a:t>
            </a:r>
          </a:p>
          <a:p>
            <a:pPr algn="l">
              <a:lnSpc>
                <a:spcPts val="1225"/>
              </a:lnSpc>
            </a:pPr>
            <a:endParaRPr lang="en-US" sz="4220">
              <a:solidFill>
                <a:srgbClr val="D9D9D9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911099" lvl="1" indent="-455549" algn="l">
              <a:lnSpc>
                <a:spcPts val="5621"/>
              </a:lnSpc>
              <a:buFont typeface="Arial"/>
              <a:buChar char="•"/>
            </a:pPr>
            <a:r>
              <a:rPr lang="en-US" sz="4220">
                <a:solidFill>
                  <a:srgbClr val="D9D9D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Stores raw media in S3</a:t>
            </a:r>
          </a:p>
          <a:p>
            <a:pPr algn="l">
              <a:lnSpc>
                <a:spcPts val="1491"/>
              </a:lnSpc>
            </a:pPr>
            <a:endParaRPr lang="en-US" sz="4220">
              <a:solidFill>
                <a:srgbClr val="D9D9D9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911099" lvl="1" indent="-455549" algn="l">
              <a:lnSpc>
                <a:spcPts val="5621"/>
              </a:lnSpc>
              <a:buFont typeface="Arial"/>
              <a:buChar char="•"/>
            </a:pPr>
            <a:r>
              <a:rPr lang="en-US" sz="4220">
                <a:solidFill>
                  <a:srgbClr val="D9D9D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Preprocess: extract audio, normalize, chunk</a:t>
            </a:r>
          </a:p>
          <a:p>
            <a:pPr algn="l">
              <a:lnSpc>
                <a:spcPts val="1491"/>
              </a:lnSpc>
            </a:pPr>
            <a:endParaRPr lang="en-US" sz="4220">
              <a:solidFill>
                <a:srgbClr val="D9D9D9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911099" lvl="1" indent="-455549" algn="l">
              <a:lnSpc>
                <a:spcPts val="5621"/>
              </a:lnSpc>
              <a:buFont typeface="Arial"/>
              <a:buChar char="•"/>
            </a:pPr>
            <a:r>
              <a:rPr lang="en-US" sz="4220">
                <a:solidFill>
                  <a:srgbClr val="D9D9D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STT service generates time‑aligned transcript</a:t>
            </a:r>
          </a:p>
          <a:p>
            <a:pPr algn="l">
              <a:lnSpc>
                <a:spcPts val="1491"/>
              </a:lnSpc>
            </a:pPr>
            <a:endParaRPr lang="en-US" sz="4220">
              <a:solidFill>
                <a:srgbClr val="D9D9D9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911099" lvl="1" indent="-455549" algn="l">
              <a:lnSpc>
                <a:spcPts val="5621"/>
              </a:lnSpc>
              <a:buFont typeface="Arial"/>
              <a:buChar char="•"/>
            </a:pPr>
            <a:r>
              <a:rPr lang="en-US" sz="4220">
                <a:solidFill>
                  <a:srgbClr val="D9D9D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Prosody &amp; filler module extracts pitch, rate, and filler counts</a:t>
            </a:r>
          </a:p>
          <a:p>
            <a:pPr algn="l">
              <a:lnSpc>
                <a:spcPts val="1491"/>
              </a:lnSpc>
            </a:pPr>
            <a:endParaRPr lang="en-US" sz="4220">
              <a:solidFill>
                <a:srgbClr val="D9D9D9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911099" lvl="1" indent="-455549" algn="l">
              <a:lnSpc>
                <a:spcPts val="5621"/>
              </a:lnSpc>
              <a:buFont typeface="Arial"/>
              <a:buChar char="•"/>
            </a:pPr>
            <a:r>
              <a:rPr lang="en-US" sz="4220">
                <a:solidFill>
                  <a:srgbClr val="D9D9D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Sentiment engine analyzes emotional tone</a:t>
            </a:r>
          </a:p>
          <a:p>
            <a:pPr algn="l">
              <a:lnSpc>
                <a:spcPts val="1491"/>
              </a:lnSpc>
            </a:pPr>
            <a:endParaRPr lang="en-US" sz="4220">
              <a:solidFill>
                <a:srgbClr val="D9D9D9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911099" lvl="1" indent="-455549" algn="l">
              <a:lnSpc>
                <a:spcPts val="5621"/>
              </a:lnSpc>
              <a:buFont typeface="Arial"/>
              <a:buChar char="•"/>
            </a:pPr>
            <a:r>
              <a:rPr lang="en-US" sz="4220">
                <a:solidFill>
                  <a:srgbClr val="D9D9D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Scoring engine computes composite 0–100 score</a:t>
            </a:r>
          </a:p>
          <a:p>
            <a:pPr algn="l">
              <a:lnSpc>
                <a:spcPts val="1491"/>
              </a:lnSpc>
            </a:pPr>
            <a:endParaRPr lang="en-US" sz="4220">
              <a:solidFill>
                <a:srgbClr val="D9D9D9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911099" lvl="1" indent="-455549" algn="l">
              <a:lnSpc>
                <a:spcPts val="5621"/>
              </a:lnSpc>
              <a:buFont typeface="Arial"/>
              <a:buChar char="•"/>
            </a:pPr>
            <a:r>
              <a:rPr lang="en-US" sz="4220">
                <a:solidFill>
                  <a:srgbClr val="D9D9D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LLM feedback service crafts actionable, timestamped tips</a:t>
            </a:r>
          </a:p>
          <a:p>
            <a:pPr algn="l">
              <a:lnSpc>
                <a:spcPts val="1491"/>
              </a:lnSpc>
            </a:pPr>
            <a:endParaRPr lang="en-US" sz="4220">
              <a:solidFill>
                <a:srgbClr val="D9D9D9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marL="911099" lvl="1" indent="-455549" algn="l">
              <a:lnSpc>
                <a:spcPts val="5621"/>
              </a:lnSpc>
              <a:buFont typeface="Arial"/>
              <a:buChar char="•"/>
            </a:pPr>
            <a:r>
              <a:rPr lang="en-US" sz="4220">
                <a:solidFill>
                  <a:srgbClr val="D9D9D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Interactive dashboard visualizes video, transcript, and metrics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815516" y="146732"/>
            <a:ext cx="9130784" cy="9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r="-22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4815516" y="454366"/>
            <a:ext cx="9130784" cy="9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 rot="-10798857">
            <a:off x="1260090" y="2403059"/>
            <a:ext cx="4494692" cy="2517028"/>
            <a:chOff x="0" y="0"/>
            <a:chExt cx="10594596" cy="59329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594594" cy="5932932"/>
            </a:xfrm>
            <a:custGeom>
              <a:avLst/>
              <a:gdLst/>
              <a:ahLst/>
              <a:cxnLst/>
              <a:rect l="l" t="t" r="r" b="b"/>
              <a:pathLst>
                <a:path w="10594594" h="5932932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B8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9" name="Freeform 9"/>
          <p:cNvSpPr/>
          <p:nvPr/>
        </p:nvSpPr>
        <p:spPr>
          <a:xfrm rot="-2393950">
            <a:off x="528393" y="1460245"/>
            <a:ext cx="1063798" cy="1264544"/>
          </a:xfrm>
          <a:custGeom>
            <a:avLst/>
            <a:gdLst/>
            <a:ahLst/>
            <a:cxnLst/>
            <a:rect l="l" t="t" r="r" b="b"/>
            <a:pathLst>
              <a:path w="1063798" h="1264544">
                <a:moveTo>
                  <a:pt x="0" y="0"/>
                </a:moveTo>
                <a:lnTo>
                  <a:pt x="1063798" y="0"/>
                </a:lnTo>
                <a:lnTo>
                  <a:pt x="1063798" y="1264544"/>
                </a:lnTo>
                <a:lnTo>
                  <a:pt x="0" y="12645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562311" y="2504150"/>
            <a:ext cx="4028771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Interactive Dashboard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98192" y="2940589"/>
            <a:ext cx="4167291" cy="3369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Turn your voice data into actionable tips and charts that guide your speaking improvement</a:t>
            </a:r>
          </a:p>
          <a:p>
            <a:pPr algn="ctr">
              <a:lnSpc>
                <a:spcPts val="3779"/>
              </a:lnSpc>
            </a:pPr>
            <a:endParaRPr lang="en-US" sz="2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3779"/>
              </a:lnSpc>
            </a:pPr>
            <a:endParaRPr lang="en-US" sz="2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3779"/>
              </a:lnSpc>
            </a:pPr>
            <a:endParaRPr lang="en-US" sz="2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" name="Group 12"/>
          <p:cNvGrpSpPr>
            <a:grpSpLocks noChangeAspect="1"/>
          </p:cNvGrpSpPr>
          <p:nvPr/>
        </p:nvGrpSpPr>
        <p:grpSpPr>
          <a:xfrm rot="-10798857">
            <a:off x="1266586" y="6280307"/>
            <a:ext cx="4620219" cy="2587323"/>
            <a:chOff x="0" y="0"/>
            <a:chExt cx="10594596" cy="59329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594594" cy="5932932"/>
            </a:xfrm>
            <a:custGeom>
              <a:avLst/>
              <a:gdLst/>
              <a:ahLst/>
              <a:cxnLst/>
              <a:rect l="l" t="t" r="r" b="b"/>
              <a:pathLst>
                <a:path w="10594594" h="5932932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B8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4" name="Freeform 14"/>
          <p:cNvSpPr/>
          <p:nvPr/>
        </p:nvSpPr>
        <p:spPr>
          <a:xfrm rot="-2393950">
            <a:off x="534901" y="5337472"/>
            <a:ext cx="1063798" cy="1264544"/>
          </a:xfrm>
          <a:custGeom>
            <a:avLst/>
            <a:gdLst/>
            <a:ahLst/>
            <a:cxnLst/>
            <a:rect l="l" t="t" r="r" b="b"/>
            <a:pathLst>
              <a:path w="1063798" h="1264544">
                <a:moveTo>
                  <a:pt x="0" y="0"/>
                </a:moveTo>
                <a:lnTo>
                  <a:pt x="1063798" y="0"/>
                </a:lnTo>
                <a:lnTo>
                  <a:pt x="1063798" y="1264544"/>
                </a:lnTo>
                <a:lnTo>
                  <a:pt x="0" y="12645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352166" y="6514754"/>
            <a:ext cx="4449060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Deep Prosody Metrics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98192" y="7258924"/>
            <a:ext cx="4357008" cy="953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3"/>
              </a:lnSpc>
            </a:pPr>
            <a:r>
              <a:rPr lang="en-US" sz="25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Advanced pitch variance &amp; emotional contour analysis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6218241" y="2917344"/>
            <a:ext cx="6325334" cy="3654560"/>
            <a:chOff x="0" y="0"/>
            <a:chExt cx="8433779" cy="487274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 rot="-10798857">
              <a:off x="1351228" y="1515714"/>
              <a:ext cx="5992922" cy="3356037"/>
              <a:chOff x="0" y="0"/>
              <a:chExt cx="10594596" cy="593297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0594594" cy="5932932"/>
              </a:xfrm>
              <a:custGeom>
                <a:avLst/>
                <a:gdLst/>
                <a:ahLst/>
                <a:cxnLst/>
                <a:rect l="l" t="t" r="r" b="b"/>
                <a:pathLst>
                  <a:path w="10594594" h="5932932">
                    <a:moveTo>
                      <a:pt x="0" y="0"/>
                    </a:moveTo>
                    <a:lnTo>
                      <a:pt x="10594594" y="0"/>
                    </a:lnTo>
                    <a:lnTo>
                      <a:pt x="10594594" y="5932932"/>
                    </a:lnTo>
                    <a:lnTo>
                      <a:pt x="0" y="5932932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C52FF">
                      <a:alpha val="100000"/>
                    </a:srgbClr>
                  </a:gs>
                  <a:gs pos="100000">
                    <a:srgbClr val="5CE1E6">
                      <a:alpha val="100000"/>
                    </a:srgbClr>
                  </a:gs>
                </a:gsLst>
                <a:lin ang="0"/>
              </a:gra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20" name="Freeform 20"/>
            <p:cNvSpPr/>
            <p:nvPr/>
          </p:nvSpPr>
          <p:spPr>
            <a:xfrm rot="-2393950">
              <a:off x="375632" y="258628"/>
              <a:ext cx="1418397" cy="1686059"/>
            </a:xfrm>
            <a:custGeom>
              <a:avLst/>
              <a:gdLst/>
              <a:ahLst/>
              <a:cxnLst/>
              <a:rect l="l" t="t" r="r" b="b"/>
              <a:pathLst>
                <a:path w="1418397" h="1686059">
                  <a:moveTo>
                    <a:pt x="0" y="0"/>
                  </a:moveTo>
                  <a:lnTo>
                    <a:pt x="1418397" y="0"/>
                  </a:lnTo>
                  <a:lnTo>
                    <a:pt x="1418397" y="1686059"/>
                  </a:lnTo>
                  <a:lnTo>
                    <a:pt x="0" y="16860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21" name="TextBox 21"/>
            <p:cNvSpPr txBox="1"/>
            <p:nvPr/>
          </p:nvSpPr>
          <p:spPr>
            <a:xfrm>
              <a:off x="261599" y="1666377"/>
              <a:ext cx="8172180" cy="5369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97"/>
                </a:lnSpc>
              </a:pPr>
              <a:r>
                <a:rPr lang="en-US" sz="2426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Adaptive LLM Feedback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383191" y="1805972"/>
              <a:ext cx="5644420" cy="26612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3"/>
                </a:lnSpc>
              </a:pPr>
              <a:endParaRPr/>
            </a:p>
            <a:p>
              <a:pPr algn="ctr">
                <a:lnSpc>
                  <a:spcPts val="3913"/>
                </a:lnSpc>
              </a:pPr>
              <a:r>
                <a:rPr lang="en-US" sz="2795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Personalized, timestamped coaching from GPT‑4</a:t>
              </a:r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 rot="-10798857">
            <a:off x="12723474" y="2403059"/>
            <a:ext cx="4494692" cy="2517028"/>
            <a:chOff x="0" y="0"/>
            <a:chExt cx="10594596" cy="593297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594594" cy="5932932"/>
            </a:xfrm>
            <a:custGeom>
              <a:avLst/>
              <a:gdLst/>
              <a:ahLst/>
              <a:cxnLst/>
              <a:rect l="l" t="t" r="r" b="b"/>
              <a:pathLst>
                <a:path w="10594594" h="5932932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FF7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5" name="Freeform 25"/>
          <p:cNvSpPr/>
          <p:nvPr/>
        </p:nvSpPr>
        <p:spPr>
          <a:xfrm rot="-2393950">
            <a:off x="11991777" y="1460245"/>
            <a:ext cx="1063798" cy="1264544"/>
          </a:xfrm>
          <a:custGeom>
            <a:avLst/>
            <a:gdLst/>
            <a:ahLst/>
            <a:cxnLst/>
            <a:rect l="l" t="t" r="r" b="b"/>
            <a:pathLst>
              <a:path w="1063798" h="1264544">
                <a:moveTo>
                  <a:pt x="0" y="0"/>
                </a:moveTo>
                <a:lnTo>
                  <a:pt x="1063797" y="0"/>
                </a:lnTo>
                <a:lnTo>
                  <a:pt x="1063797" y="1264544"/>
                </a:lnTo>
                <a:lnTo>
                  <a:pt x="0" y="12645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6" name="TextBox 26"/>
          <p:cNvSpPr txBox="1"/>
          <p:nvPr/>
        </p:nvSpPr>
        <p:spPr>
          <a:xfrm>
            <a:off x="11906252" y="2504150"/>
            <a:ext cx="6129135" cy="414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7"/>
              </a:lnSpc>
            </a:pPr>
            <a:r>
              <a:rPr lang="en-US" sz="2426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Transparent Scoring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882737" y="2592177"/>
            <a:ext cx="4233315" cy="2519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3"/>
              </a:lnSpc>
            </a:pPr>
            <a:endParaRPr/>
          </a:p>
          <a:p>
            <a:pPr algn="ctr">
              <a:lnSpc>
                <a:spcPts val="3913"/>
              </a:lnSpc>
            </a:pPr>
            <a:r>
              <a:rPr lang="en-US" sz="27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Clear 0–100 rubric across Clarity, Confidence, Engagement</a:t>
            </a:r>
          </a:p>
          <a:p>
            <a:pPr algn="ctr">
              <a:lnSpc>
                <a:spcPts val="3913"/>
              </a:lnSpc>
            </a:pPr>
            <a:endParaRPr lang="en-US" sz="279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" name="Group 28"/>
          <p:cNvGrpSpPr>
            <a:grpSpLocks noChangeAspect="1"/>
          </p:cNvGrpSpPr>
          <p:nvPr/>
        </p:nvGrpSpPr>
        <p:grpSpPr>
          <a:xfrm rot="-10798857">
            <a:off x="12723474" y="6432686"/>
            <a:ext cx="4494692" cy="2517028"/>
            <a:chOff x="0" y="0"/>
            <a:chExt cx="10594596" cy="593297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594594" cy="5932932"/>
            </a:xfrm>
            <a:custGeom>
              <a:avLst/>
              <a:gdLst/>
              <a:ahLst/>
              <a:cxnLst/>
              <a:rect l="l" t="t" r="r" b="b"/>
              <a:pathLst>
                <a:path w="10594594" h="5932932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FF7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0" name="Freeform 30"/>
          <p:cNvSpPr/>
          <p:nvPr/>
        </p:nvSpPr>
        <p:spPr>
          <a:xfrm rot="-2393950">
            <a:off x="11991777" y="5489872"/>
            <a:ext cx="1063798" cy="1264544"/>
          </a:xfrm>
          <a:custGeom>
            <a:avLst/>
            <a:gdLst/>
            <a:ahLst/>
            <a:cxnLst/>
            <a:rect l="l" t="t" r="r" b="b"/>
            <a:pathLst>
              <a:path w="1063798" h="1264544">
                <a:moveTo>
                  <a:pt x="0" y="0"/>
                </a:moveTo>
                <a:lnTo>
                  <a:pt x="1063797" y="0"/>
                </a:lnTo>
                <a:lnTo>
                  <a:pt x="1063797" y="1264544"/>
                </a:lnTo>
                <a:lnTo>
                  <a:pt x="0" y="12645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11906252" y="6533777"/>
            <a:ext cx="6129135" cy="414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7"/>
              </a:lnSpc>
            </a:pPr>
            <a:r>
              <a:rPr lang="en-US" sz="2426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Continuous Learning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985814" y="7170024"/>
            <a:ext cx="4027160" cy="1033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Dynamic weighting adapts to user growth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594594" cy="5932932"/>
            </a:xfrm>
            <a:custGeom>
              <a:avLst/>
              <a:gdLst/>
              <a:ahLst/>
              <a:cxnLst/>
              <a:rect l="l" t="t" r="r" b="b"/>
              <a:pathLst>
                <a:path w="10594594" h="5932932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399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118078" y="2270259"/>
            <a:ext cx="3811237" cy="3512572"/>
            <a:chOff x="0" y="0"/>
            <a:chExt cx="5081649" cy="4683429"/>
          </a:xfrm>
        </p:grpSpPr>
        <p:sp>
          <p:nvSpPr>
            <p:cNvPr id="7" name="Freeform 7"/>
            <p:cNvSpPr/>
            <p:nvPr/>
          </p:nvSpPr>
          <p:spPr>
            <a:xfrm>
              <a:off x="1323170" y="0"/>
              <a:ext cx="2435308" cy="2435308"/>
            </a:xfrm>
            <a:custGeom>
              <a:avLst/>
              <a:gdLst/>
              <a:ahLst/>
              <a:cxnLst/>
              <a:rect l="l" t="t" r="r" b="b"/>
              <a:pathLst>
                <a:path w="2435308" h="2435308">
                  <a:moveTo>
                    <a:pt x="0" y="0"/>
                  </a:moveTo>
                  <a:lnTo>
                    <a:pt x="2435308" y="0"/>
                  </a:lnTo>
                  <a:lnTo>
                    <a:pt x="2435308" y="2435308"/>
                  </a:lnTo>
                  <a:lnTo>
                    <a:pt x="0" y="24353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3559896"/>
              <a:ext cx="5081649" cy="11235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8"/>
                </a:lnSpc>
              </a:pPr>
              <a:r>
                <a:rPr lang="en-US" sz="2363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Encrypted uploads &amp; GDPR‑compliant pipelines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574551" y="2778650"/>
              <a:ext cx="3932547" cy="6289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80"/>
                </a:lnSpc>
              </a:pPr>
              <a:r>
                <a:rPr lang="en-US" sz="2628" b="1">
                  <a:solidFill>
                    <a:srgbClr val="FEEB8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Data Privacy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776637" y="51482"/>
            <a:ext cx="12058184" cy="9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186739" y="2210371"/>
            <a:ext cx="3811237" cy="3572459"/>
            <a:chOff x="0" y="0"/>
            <a:chExt cx="5081649" cy="4763279"/>
          </a:xfrm>
        </p:grpSpPr>
        <p:sp>
          <p:nvSpPr>
            <p:cNvPr id="12" name="Freeform 12"/>
            <p:cNvSpPr/>
            <p:nvPr/>
          </p:nvSpPr>
          <p:spPr>
            <a:xfrm>
              <a:off x="1247580" y="0"/>
              <a:ext cx="2586488" cy="2586488"/>
            </a:xfrm>
            <a:custGeom>
              <a:avLst/>
              <a:gdLst/>
              <a:ahLst/>
              <a:cxnLst/>
              <a:rect l="l" t="t" r="r" b="b"/>
              <a:pathLst>
                <a:path w="2586488" h="2586488">
                  <a:moveTo>
                    <a:pt x="0" y="0"/>
                  </a:moveTo>
                  <a:lnTo>
                    <a:pt x="2586488" y="0"/>
                  </a:lnTo>
                  <a:lnTo>
                    <a:pt x="2586488" y="2586488"/>
                  </a:lnTo>
                  <a:lnTo>
                    <a:pt x="0" y="25864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0" y="3639745"/>
              <a:ext cx="5081649" cy="11235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8"/>
                </a:lnSpc>
              </a:pPr>
              <a:r>
                <a:rPr lang="en-US" sz="2363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Optimize batch sizing; GPU acceleration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287275" y="2858499"/>
              <a:ext cx="4507098" cy="6289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80"/>
                </a:lnSpc>
              </a:pPr>
              <a:r>
                <a:rPr lang="en-US" sz="2628" b="1">
                  <a:solidFill>
                    <a:srgbClr val="FEEB8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Processing Latency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251739" y="2188065"/>
            <a:ext cx="4151870" cy="3617072"/>
            <a:chOff x="0" y="0"/>
            <a:chExt cx="5535826" cy="4822762"/>
          </a:xfrm>
        </p:grpSpPr>
        <p:sp>
          <p:nvSpPr>
            <p:cNvPr id="16" name="Freeform 16"/>
            <p:cNvSpPr/>
            <p:nvPr/>
          </p:nvSpPr>
          <p:spPr>
            <a:xfrm>
              <a:off x="1398131" y="0"/>
              <a:ext cx="2739565" cy="2739565"/>
            </a:xfrm>
            <a:custGeom>
              <a:avLst/>
              <a:gdLst/>
              <a:ahLst/>
              <a:cxnLst/>
              <a:rect l="l" t="t" r="r" b="b"/>
              <a:pathLst>
                <a:path w="2739565" h="2739565">
                  <a:moveTo>
                    <a:pt x="0" y="0"/>
                  </a:moveTo>
                  <a:lnTo>
                    <a:pt x="2739565" y="0"/>
                  </a:lnTo>
                  <a:lnTo>
                    <a:pt x="2739565" y="2739565"/>
                  </a:lnTo>
                  <a:lnTo>
                    <a:pt x="0" y="27395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0" y="3699229"/>
              <a:ext cx="5535826" cy="11235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8"/>
                </a:lnSpc>
              </a:pPr>
              <a:r>
                <a:rPr lang="en-US" sz="2363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Appropriate usage caps, hybrid or self‑hosted options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801640" y="2904902"/>
              <a:ext cx="3932547" cy="6289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80"/>
                </a:lnSpc>
              </a:pPr>
              <a:r>
                <a:rPr lang="en-US" sz="2628" b="1">
                  <a:solidFill>
                    <a:srgbClr val="FEEB8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API Costs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3874711" y="6429758"/>
            <a:ext cx="4182315" cy="3308508"/>
            <a:chOff x="0" y="0"/>
            <a:chExt cx="5576420" cy="4411344"/>
          </a:xfrm>
        </p:grpSpPr>
        <p:sp>
          <p:nvSpPr>
            <p:cNvPr id="20" name="Freeform 20"/>
            <p:cNvSpPr/>
            <p:nvPr/>
          </p:nvSpPr>
          <p:spPr>
            <a:xfrm>
              <a:off x="1475995" y="0"/>
              <a:ext cx="2624430" cy="2266553"/>
            </a:xfrm>
            <a:custGeom>
              <a:avLst/>
              <a:gdLst/>
              <a:ahLst/>
              <a:cxnLst/>
              <a:rect l="l" t="t" r="r" b="b"/>
              <a:pathLst>
                <a:path w="2624430" h="2266553">
                  <a:moveTo>
                    <a:pt x="0" y="0"/>
                  </a:moveTo>
                  <a:lnTo>
                    <a:pt x="2624430" y="0"/>
                  </a:lnTo>
                  <a:lnTo>
                    <a:pt x="2624430" y="2266553"/>
                  </a:lnTo>
                  <a:lnTo>
                    <a:pt x="0" y="22665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1" name="TextBox 21"/>
            <p:cNvSpPr txBox="1"/>
            <p:nvPr/>
          </p:nvSpPr>
          <p:spPr>
            <a:xfrm>
              <a:off x="0" y="3287810"/>
              <a:ext cx="5576420" cy="11235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8"/>
                </a:lnSpc>
              </a:pPr>
              <a:r>
                <a:rPr lang="en-US" sz="2363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Multilingual model fine‑tuning; user‑driven retraining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821937" y="2474372"/>
              <a:ext cx="3932547" cy="6289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80"/>
                </a:lnSpc>
              </a:pPr>
              <a:r>
                <a:rPr lang="en-US" sz="2628" b="1">
                  <a:solidFill>
                    <a:srgbClr val="FEEB8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Accent Bias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103522" y="6219079"/>
            <a:ext cx="3811237" cy="3729867"/>
            <a:chOff x="0" y="0"/>
            <a:chExt cx="5081649" cy="4973156"/>
          </a:xfrm>
        </p:grpSpPr>
        <p:sp>
          <p:nvSpPr>
            <p:cNvPr id="24" name="Freeform 24"/>
            <p:cNvSpPr/>
            <p:nvPr/>
          </p:nvSpPr>
          <p:spPr>
            <a:xfrm>
              <a:off x="1082656" y="0"/>
              <a:ext cx="2916336" cy="2916336"/>
            </a:xfrm>
            <a:custGeom>
              <a:avLst/>
              <a:gdLst/>
              <a:ahLst/>
              <a:cxnLst/>
              <a:rect l="l" t="t" r="r" b="b"/>
              <a:pathLst>
                <a:path w="2916336" h="2916336">
                  <a:moveTo>
                    <a:pt x="0" y="0"/>
                  </a:moveTo>
                  <a:lnTo>
                    <a:pt x="2916336" y="0"/>
                  </a:lnTo>
                  <a:lnTo>
                    <a:pt x="2916336" y="2916336"/>
                  </a:lnTo>
                  <a:lnTo>
                    <a:pt x="0" y="29163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5" name="TextBox 25"/>
            <p:cNvSpPr txBox="1"/>
            <p:nvPr/>
          </p:nvSpPr>
          <p:spPr>
            <a:xfrm>
              <a:off x="0" y="3849622"/>
              <a:ext cx="5081649" cy="11235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8"/>
                </a:lnSpc>
              </a:pPr>
              <a:r>
                <a:rPr lang="en-US" sz="2363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Dockerized microservices; clear API contracts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32071" y="3176862"/>
              <a:ext cx="4949578" cy="6289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80"/>
                </a:lnSpc>
              </a:pPr>
              <a:r>
                <a:rPr lang="en-US" sz="2628" b="1">
                  <a:solidFill>
                    <a:srgbClr val="FEEB8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Integration Complexity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-10798857">
            <a:off x="5035969" y="2203096"/>
            <a:ext cx="7945947" cy="4449731"/>
            <a:chOff x="0" y="0"/>
            <a:chExt cx="10594596" cy="5932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94594" cy="5932932"/>
            </a:xfrm>
            <a:custGeom>
              <a:avLst/>
              <a:gdLst/>
              <a:ahLst/>
              <a:cxnLst/>
              <a:rect l="l" t="t" r="r" b="b"/>
              <a:pathLst>
                <a:path w="10594594" h="5932932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b="-399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663116" y="652764"/>
            <a:ext cx="9130784" cy="102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PitchPerfect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71803" y="2449391"/>
            <a:ext cx="9130784" cy="2100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21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Shah Dev </a:t>
            </a:r>
            <a:r>
              <a:rPr lang="en-US" sz="4220" b="1" dirty="0" err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Mineshkumar</a:t>
            </a:r>
            <a:r>
              <a:rPr lang="en-US" sz="4220" b="1" dirty="0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- </a:t>
            </a:r>
            <a:r>
              <a:rPr lang="en-US" sz="4220" b="1" u="sng" dirty="0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  <a:hlinkClick r:id="rId6" tooltip="mailto:shahdev10a13@gmail.com"/>
              </a:rPr>
              <a:t>shahdev10a13@gmail.com</a:t>
            </a:r>
          </a:p>
          <a:p>
            <a:pPr algn="ctr">
              <a:lnSpc>
                <a:spcPts val="5621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9328424234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1012554" y="5859038"/>
            <a:ext cx="12499499" cy="2100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21"/>
              </a:lnSpc>
            </a:pPr>
            <a:r>
              <a:rPr lang="en-US" sz="4220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Savani Utsav Dhirajkumar - </a:t>
            </a:r>
            <a:r>
              <a:rPr lang="en-US" sz="4220" b="1" u="sng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  <a:hlinkClick r:id="rId7" tooltip="mailto:savaniutsav268@gmail.com"/>
              </a:rPr>
              <a:t>savaniutsav268@gmail.com</a:t>
            </a:r>
          </a:p>
          <a:p>
            <a:pPr algn="ctr">
              <a:lnSpc>
                <a:spcPts val="5621"/>
              </a:lnSpc>
            </a:pPr>
            <a:r>
              <a:rPr lang="en-US" sz="4220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7859829058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544151" y="2449391"/>
            <a:ext cx="12499499" cy="2100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21"/>
              </a:lnSpc>
            </a:pPr>
            <a:r>
              <a:rPr lang="en-US" sz="4220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Patel Shreyansh Alpeshkumar - </a:t>
            </a:r>
            <a:r>
              <a:rPr lang="en-US" sz="4220" b="1" u="sng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  <a:hlinkClick r:id="rId8" tooltip="mailto:shreyanshpatel1826@gmail.com"/>
              </a:rPr>
              <a:t>shreyanshpatel1826@gmail.com</a:t>
            </a:r>
          </a:p>
          <a:p>
            <a:pPr algn="ctr">
              <a:lnSpc>
                <a:spcPts val="5621"/>
              </a:lnSpc>
            </a:pPr>
            <a:r>
              <a:rPr lang="en-US" sz="4220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7984086642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221117" y="5859038"/>
            <a:ext cx="12499499" cy="2100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21"/>
              </a:lnSpc>
            </a:pPr>
            <a:r>
              <a:rPr lang="en-US" sz="4220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Shah Meet Hirenkumar - </a:t>
            </a:r>
            <a:r>
              <a:rPr lang="en-US" sz="4220" b="1" u="sng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  <a:hlinkClick r:id="rId9" tooltip="mailto:meetshah170106@gmail.com"/>
              </a:rPr>
              <a:t>meetshah170106@gmail.com</a:t>
            </a:r>
          </a:p>
          <a:p>
            <a:pPr algn="ctr">
              <a:lnSpc>
                <a:spcPts val="5621"/>
              </a:lnSpc>
            </a:pPr>
            <a:r>
              <a:rPr lang="en-US" sz="4220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9974705637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-10798857">
            <a:off x="4832696" y="2189493"/>
            <a:ext cx="8590832" cy="4810866"/>
            <a:chOff x="0" y="0"/>
            <a:chExt cx="11454443" cy="64144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454384" cy="6414516"/>
            </a:xfrm>
            <a:custGeom>
              <a:avLst/>
              <a:gdLst/>
              <a:ahLst/>
              <a:cxnLst/>
              <a:rect l="l" t="t" r="r" b="b"/>
              <a:pathLst>
                <a:path w="11454384" h="6414516">
                  <a:moveTo>
                    <a:pt x="0" y="0"/>
                  </a:moveTo>
                  <a:lnTo>
                    <a:pt x="11454384" y="0"/>
                  </a:lnTo>
                  <a:lnTo>
                    <a:pt x="11454384" y="6414516"/>
                  </a:lnTo>
                  <a:lnTo>
                    <a:pt x="0" y="64145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b="-398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3326647" y="3244230"/>
            <a:ext cx="11803723" cy="31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39"/>
              </a:lnSpc>
            </a:pPr>
            <a:r>
              <a:rPr lang="en-US" sz="19014" b="1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407</Words>
  <Application>Microsoft Office PowerPoint</Application>
  <PresentationFormat>Custom</PresentationFormat>
  <Paragraphs>99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Glacial Indifference</vt:lpstr>
      <vt:lpstr>Arial</vt:lpstr>
      <vt:lpstr>League Spartan</vt:lpstr>
      <vt:lpstr>Playfair Display Bold</vt:lpstr>
      <vt:lpstr>Arial Bold</vt:lpstr>
      <vt:lpstr>Calibri</vt:lpstr>
      <vt:lpstr>Canva Sans</vt:lpstr>
      <vt:lpstr>Cooper Hewitt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 Orbit.pptx</dc:title>
  <cp:lastModifiedBy>Dev Shah</cp:lastModifiedBy>
  <cp:revision>2</cp:revision>
  <dcterms:created xsi:type="dcterms:W3CDTF">2006-08-16T00:00:00Z</dcterms:created>
  <dcterms:modified xsi:type="dcterms:W3CDTF">2025-07-04T16:37:23Z</dcterms:modified>
  <dc:identifier>DAGsHuPQH6w</dc:identifier>
</cp:coreProperties>
</file>

<file path=docProps/thumbnail.jpeg>
</file>